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unnel Display" panose="020B0604020202020204" charset="0"/>
      <p:regular r:id="rId20"/>
    </p:embeddedFont>
    <p:embeddedFont>
      <p:font typeface="Funnel Sans" panose="020B0604020202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7" autoAdjust="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78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86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69795"/>
            <a:ext cx="7468553" cy="158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Разработка мастер-класса </a:t>
            </a:r>
            <a:r>
              <a:rPr lang="en-US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«</a:t>
            </a:r>
            <a:r>
              <a:rPr lang="en-US" sz="4400" dirty="0" err="1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CosmoSurf</a:t>
            </a:r>
            <a:r>
              <a:rPr lang="en-US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" </a:t>
            </a:r>
            <a:r>
              <a:rPr lang="en-US" sz="4400" dirty="0" err="1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на</a:t>
            </a:r>
            <a:r>
              <a:rPr lang="en-US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 C# </a:t>
            </a:r>
            <a:r>
              <a:rPr lang="ru-RU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с нуля.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949236" y="3040608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 err="1"/>
              <a:t>Добро</a:t>
            </a:r>
            <a:r>
              <a:rPr lang="en-US" dirty="0"/>
              <a:t> пожаловать в руководство по созданию увлекательной 2D-аркады " </a:t>
            </a:r>
            <a:r>
              <a:rPr lang="en-US" dirty="0" err="1"/>
              <a:t>CosmoSurf</a:t>
            </a:r>
            <a:r>
              <a:rPr lang="en-US" dirty="0"/>
              <a:t> " </a:t>
            </a:r>
            <a:r>
              <a:rPr lang="en-US" dirty="0" err="1"/>
              <a:t>на</a:t>
            </a:r>
            <a:r>
              <a:rPr lang="en-US" dirty="0"/>
              <a:t> C# WinForms</a:t>
            </a:r>
            <a:r>
              <a:rPr lang="ru-RU" dirty="0"/>
              <a:t>. </a:t>
            </a:r>
            <a:r>
              <a:rPr lang="en-US" dirty="0" err="1"/>
              <a:t>Эта</a:t>
            </a:r>
            <a:r>
              <a:rPr lang="en-US" dirty="0"/>
              <a:t> презентация поможет вам освоить основы разработки игр, </a:t>
            </a:r>
            <a:r>
              <a:rPr lang="en-US" dirty="0" err="1"/>
              <a:t>научившись</a:t>
            </a:r>
            <a:r>
              <a:rPr lang="en-US" dirty="0"/>
              <a:t> </a:t>
            </a:r>
            <a:r>
              <a:rPr lang="en-US" dirty="0" err="1"/>
              <a:t>управлять</a:t>
            </a:r>
            <a:r>
              <a:rPr lang="en-US" dirty="0"/>
              <a:t> </a:t>
            </a:r>
            <a:r>
              <a:rPr lang="en-US" dirty="0" err="1"/>
              <a:t>ракетой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en-US" dirty="0" err="1"/>
              <a:t>уклоняться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астероидов</a:t>
            </a:r>
            <a:r>
              <a:rPr lang="en-US" dirty="0"/>
              <a:t>.</a:t>
            </a:r>
          </a:p>
        </p:txBody>
      </p:sp>
      <p:pic>
        <p:nvPicPr>
          <p:cNvPr id="6" name="Рисунок 5" descr="Изображение выглядит как пиксель, Графика, графическая встав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2EB816E-E70B-BDC6-BA13-3B104B7B4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01" y="-858644"/>
            <a:ext cx="7132321" cy="8915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92" y="0"/>
            <a:ext cx="418170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948" y="539472"/>
            <a:ext cx="4350306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Добавление сбора звезд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39948" y="1224558"/>
            <a:ext cx="8064103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Расширим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игровую механику, добавив интерактивные элементы для сбора. Введем спрайт звезды, который игрок будет собирать, а также счетчик для отображения прогресса.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39948" y="1891665"/>
            <a:ext cx="9685720" cy="1167170"/>
          </a:xfrm>
          <a:prstGeom prst="roundRect">
            <a:avLst>
              <a:gd name="adj" fmla="val 555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6994" y="2068711"/>
            <a:ext cx="181522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Спрайт звезды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6994" y="2388156"/>
            <a:ext cx="931910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Создайте новый </a:t>
            </a:r>
            <a:r>
              <a:rPr lang="en-US" sz="12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PictureBox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для звезды, присвойте ему соответствующий спрайт и разместите его случайным образом в верхней части экрана, чтобы он падал вниз.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39948" y="3213021"/>
            <a:ext cx="9685720" cy="1167170"/>
          </a:xfrm>
          <a:prstGeom prst="roundRect">
            <a:avLst>
              <a:gd name="adj" fmla="val 555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6994" y="3390067"/>
            <a:ext cx="181522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Текстовый счетчик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16994" y="3709511"/>
            <a:ext cx="931910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Добавьте компонент </a:t>
            </a:r>
            <a:r>
              <a:rPr lang="en-US" sz="12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Label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для отображения количества собранных звезд. Установите ему подходящий шрифт и цвет, и обновите его начальное значение на 0.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39948" y="4534376"/>
            <a:ext cx="9685720" cy="1413986"/>
          </a:xfrm>
          <a:prstGeom prst="roundRect">
            <a:avLst>
              <a:gd name="adj" fmla="val 4583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994" y="4711422"/>
            <a:ext cx="181522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Логика сбора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16994" y="5030867"/>
            <a:ext cx="9319104" cy="74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Добавьте переменную private int countStars = 0. В обработчике таймера проверяйте столкновение ракеты со звездой. При столкновении увеличивайте счетчик, обновляйте текст метки и перемещайте звезду в новую случайную позицию сверху.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39948" y="6102548"/>
            <a:ext cx="9685720" cy="1167170"/>
          </a:xfrm>
          <a:prstGeom prst="roundRect">
            <a:avLst>
              <a:gd name="adj" fmla="val 555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16994" y="6279594"/>
            <a:ext cx="198584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Повторное появление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16994" y="6599039"/>
            <a:ext cx="931910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Если звезда достигает нижней границы экрана без столкновения, она должна быть перемещена в новую случайную позицию сверху, чтобы игрок мог попытаться собрать ее снова.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39948" y="7443192"/>
            <a:ext cx="80641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398" y="409575"/>
            <a:ext cx="377118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Обновление счетчика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8398" y="1141333"/>
            <a:ext cx="135936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Также важно добавить обновление счетчика при перезапуске.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18398" y="1604129"/>
            <a:ext cx="135936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этого в кнопку рестарта добавляем следующие строки 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18398" y="2066925"/>
            <a:ext cx="13593604" cy="932974"/>
          </a:xfrm>
          <a:prstGeom prst="roundRect">
            <a:avLst>
              <a:gd name="adj" fmla="val 6668"/>
            </a:avLst>
          </a:prstGeom>
          <a:solidFill>
            <a:srgbClr val="EDE8DE"/>
          </a:solidFill>
          <a:ln/>
        </p:spPr>
      </p:sp>
      <p:sp>
        <p:nvSpPr>
          <p:cNvPr id="6" name="Shape 4"/>
          <p:cNvSpPr/>
          <p:nvPr/>
        </p:nvSpPr>
        <p:spPr>
          <a:xfrm>
            <a:off x="511016" y="2066925"/>
            <a:ext cx="13608368" cy="932974"/>
          </a:xfrm>
          <a:prstGeom prst="roundRect">
            <a:avLst>
              <a:gd name="adj" fmla="val 2381"/>
            </a:avLst>
          </a:prstGeom>
          <a:solidFill>
            <a:srgbClr val="EDE8DE"/>
          </a:solidFill>
          <a:ln/>
        </p:spPr>
      </p:sp>
      <p:sp>
        <p:nvSpPr>
          <p:cNvPr id="7" name="Text 5"/>
          <p:cNvSpPr/>
          <p:nvPr/>
        </p:nvSpPr>
        <p:spPr>
          <a:xfrm>
            <a:off x="659130" y="2178010"/>
            <a:ext cx="13312140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countStars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0;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обнуляем при рестарте счёт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lableStars.Text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"stars: " +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countStars.ToString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обновляем строку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star1.Top = 400;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перемещаем звезду за пределы окна</a:t>
            </a:r>
          </a:p>
        </p:txBody>
      </p:sp>
      <p:sp>
        <p:nvSpPr>
          <p:cNvPr id="8" name="Text 6"/>
          <p:cNvSpPr/>
          <p:nvPr/>
        </p:nvSpPr>
        <p:spPr>
          <a:xfrm>
            <a:off x="518398" y="3166467"/>
            <a:ext cx="13593604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Итоговый код для сбора монет получается.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18398" y="3569970"/>
            <a:ext cx="13593604" cy="4250055"/>
          </a:xfrm>
          <a:prstGeom prst="roundRect">
            <a:avLst>
              <a:gd name="adj" fmla="val 1464"/>
            </a:avLst>
          </a:prstGeom>
          <a:solidFill>
            <a:srgbClr val="EDE8DE"/>
          </a:solidFill>
          <a:ln/>
        </p:spPr>
      </p:sp>
      <p:sp>
        <p:nvSpPr>
          <p:cNvPr id="10" name="Shape 8"/>
          <p:cNvSpPr/>
          <p:nvPr/>
        </p:nvSpPr>
        <p:spPr>
          <a:xfrm>
            <a:off x="511016" y="3569970"/>
            <a:ext cx="13608368" cy="4250055"/>
          </a:xfrm>
          <a:prstGeom prst="roundRect">
            <a:avLst>
              <a:gd name="adj" fmla="val 523"/>
            </a:avLst>
          </a:prstGeom>
          <a:solidFill>
            <a:srgbClr val="EDE8DE"/>
          </a:solidFill>
          <a:ln/>
        </p:spPr>
      </p:sp>
      <p:sp>
        <p:nvSpPr>
          <p:cNvPr id="11" name="Text 9"/>
          <p:cNvSpPr/>
          <p:nvPr/>
        </p:nvSpPr>
        <p:spPr>
          <a:xfrm>
            <a:off x="659130" y="3681055"/>
            <a:ext cx="13312140" cy="4027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В обработчике таймера (timer1_Tick)star1.Top += speed;</a:t>
            </a:r>
            <a:endParaRPr lang="ru-RU" sz="1150" dirty="0">
              <a:solidFill>
                <a:srgbClr val="2B3541"/>
              </a:solidFill>
              <a:highlight>
                <a:srgbClr val="EDE8D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star1.Top += speed;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скорость звезды, такая же как у фона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(star1.Top &gt;= 640)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такой же функционал как и астероидов, появление монеток в </a:t>
            </a:r>
            <a:r>
              <a:rPr lang="ru-RU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рандомном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месте по оси х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star1.Top = -50;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Random rand = new Random();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star1.Left =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rand.Next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(10, 800);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диапазон </a:t>
            </a:r>
            <a:r>
              <a:rPr lang="ru-RU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рандомных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чисел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В методе таймер будем отслеживать соприкосновение ракеты и звезды, и в случае соприкосновения обновлять счёт: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rocket.Bounds.IntersectsWith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(star1.Bounds))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countStars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+= 1;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lableStars.Text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"stars: " +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countStars.ToString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текст для вывода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star1.Top = -50; // </a:t>
            </a: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копируем функцию из таймера, чтобы возвращать монетку за пределы окна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 rand = new Random();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star1.Left = </a:t>
            </a:r>
            <a:r>
              <a:rPr lang="en-US" sz="11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rand.Next</a:t>
            </a: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(10, 800);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600" y="701041"/>
            <a:ext cx="14630400" cy="147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Подведение итогов </a:t>
            </a:r>
            <a:endParaRPr lang="en-US" sz="4400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9E82B36B-6D9D-2DA7-0B6D-F571B25EF207}"/>
              </a:ext>
            </a:extLst>
          </p:cNvPr>
          <p:cNvSpPr/>
          <p:nvPr/>
        </p:nvSpPr>
        <p:spPr>
          <a:xfrm>
            <a:off x="9756061" y="2219323"/>
            <a:ext cx="4352687" cy="4710469"/>
          </a:xfrm>
          <a:prstGeom prst="roundRect">
            <a:avLst>
              <a:gd name="adj" fmla="val 2381"/>
            </a:avLst>
          </a:prstGeom>
          <a:solidFill>
            <a:srgbClr val="EDE8DE"/>
          </a:solidFill>
          <a:ln/>
        </p:spPr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3F41E802-3FA5-0365-ACC9-2C4C06BCD56D}"/>
              </a:ext>
            </a:extLst>
          </p:cNvPr>
          <p:cNvSpPr/>
          <p:nvPr/>
        </p:nvSpPr>
        <p:spPr>
          <a:xfrm>
            <a:off x="5246767" y="2219324"/>
            <a:ext cx="4352687" cy="4710469"/>
          </a:xfrm>
          <a:prstGeom prst="roundRect">
            <a:avLst>
              <a:gd name="adj" fmla="val 2381"/>
            </a:avLst>
          </a:prstGeom>
          <a:solidFill>
            <a:srgbClr val="EDE8DE"/>
          </a:solidFill>
          <a:ln/>
        </p:spPr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6E56C6E2-9475-2772-CC2C-0923C27D6194}"/>
              </a:ext>
            </a:extLst>
          </p:cNvPr>
          <p:cNvSpPr/>
          <p:nvPr/>
        </p:nvSpPr>
        <p:spPr>
          <a:xfrm>
            <a:off x="5393750" y="2392522"/>
            <a:ext cx="4065210" cy="471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Ключевые навыки:</a:t>
            </a:r>
            <a:endParaRPr lang="ru-RU" dirty="0">
              <a:solidFill>
                <a:srgbClr val="2B3541"/>
              </a:solidFill>
              <a:highlight>
                <a:srgbClr val="EDE8DE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Познакомились с языком программирования C# и узнали, как его можно применять в создании игр.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Узнали о Windows </a:t>
            </a:r>
            <a:r>
              <a:rPr lang="ru-RU" sz="1600" dirty="0" err="1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</a:t>
            </a: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простой платформе для создания оконных приложений, подходящей для 2D-игр.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 также освоили базовые принципы работы с </a:t>
            </a:r>
            <a:r>
              <a:rPr lang="ru-RU" sz="1600" dirty="0" err="1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WinForms</a:t>
            </a: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управление спрайтами, обработку ввода с клавиатуры, логику движения объектов, а также детекцию и реакцию на столкновения.</a:t>
            </a: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486BD773-FB90-9CEE-D2D6-C894BC56A722}"/>
              </a:ext>
            </a:extLst>
          </p:cNvPr>
          <p:cNvSpPr/>
          <p:nvPr/>
        </p:nvSpPr>
        <p:spPr>
          <a:xfrm>
            <a:off x="737473" y="2219324"/>
            <a:ext cx="4352687" cy="4710469"/>
          </a:xfrm>
          <a:prstGeom prst="roundRect">
            <a:avLst>
              <a:gd name="adj" fmla="val 2381"/>
            </a:avLst>
          </a:prstGeom>
          <a:solidFill>
            <a:srgbClr val="EDE8DE"/>
          </a:solidFill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F4D25BE-5437-5023-5434-90E7337AC0A9}"/>
              </a:ext>
            </a:extLst>
          </p:cNvPr>
          <p:cNvSpPr/>
          <p:nvPr/>
        </p:nvSpPr>
        <p:spPr>
          <a:xfrm>
            <a:off x="835461" y="2392522"/>
            <a:ext cx="4114205" cy="471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Что мы достигли:</a:t>
            </a:r>
            <a:endParaRPr lang="ru-RU" dirty="0">
              <a:solidFill>
                <a:srgbClr val="2B3541"/>
              </a:solidFill>
              <a:highlight>
                <a:srgbClr val="EDE8DE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Мы прошли путь от настройки пустого проекта до создания интерактивной игры с движущимися объектами, системой очков и меню проигрыша.</a:t>
            </a: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037B4DCB-FE46-AE3D-42A7-8B7C4EB573F0}"/>
              </a:ext>
            </a:extLst>
          </p:cNvPr>
          <p:cNvSpPr/>
          <p:nvPr/>
        </p:nvSpPr>
        <p:spPr>
          <a:xfrm>
            <a:off x="9854049" y="2392522"/>
            <a:ext cx="4156710" cy="471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Вдохновение на будущее:</a:t>
            </a:r>
            <a:endParaRPr lang="ru-RU" dirty="0">
              <a:solidFill>
                <a:srgbClr val="2B3541"/>
              </a:solidFill>
              <a:highlight>
                <a:srgbClr val="EDE8DE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600" dirty="0">
                <a:solidFill>
                  <a:srgbClr val="2B3541"/>
                </a:solidFill>
                <a:highlight>
                  <a:srgbClr val="EDE8D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Полученные знания станут прочной основой для ваших будущих проектов. Теперь вы готовы к экспериментам с новыми механиками, улучшению графики и расширению функционала игры.</a:t>
            </a:r>
          </a:p>
        </p:txBody>
      </p:sp>
    </p:spTree>
    <p:extLst>
      <p:ext uri="{BB962C8B-B14F-4D97-AF65-F5344CB8AC3E}">
        <p14:creationId xmlns:p14="http://schemas.microsoft.com/office/powerpoint/2010/main" val="373703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0080" y="3378200"/>
            <a:ext cx="14630400" cy="147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Спасибо за внимание!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0648" y="825400"/>
            <a:ext cx="98665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Настройка проекта и игрового окна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40730" y="2731949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FAF5EB"/>
          </a:solidFill>
          <a:ln/>
        </p:spPr>
      </p:sp>
      <p:sp>
        <p:nvSpPr>
          <p:cNvPr id="4" name="Shape 2"/>
          <p:cNvSpPr/>
          <p:nvPr/>
        </p:nvSpPr>
        <p:spPr>
          <a:xfrm>
            <a:off x="840730" y="2701469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3660546" y="237297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931" y="2552522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525" y="33303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Создание проекта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10525" y="3825895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Начните с нового проекта Windows Forms App (.NET Framework или .NET 6+) в Visual Studio.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7864" y="2731949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FAF5EB"/>
          </a:solidFill>
          <a:ln/>
        </p:spPr>
      </p:sp>
      <p:sp>
        <p:nvSpPr>
          <p:cNvPr id="10" name="Shape 7"/>
          <p:cNvSpPr/>
          <p:nvPr/>
        </p:nvSpPr>
        <p:spPr>
          <a:xfrm>
            <a:off x="7437864" y="2701469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1" name="Shape 8"/>
          <p:cNvSpPr/>
          <p:nvPr/>
        </p:nvSpPr>
        <p:spPr>
          <a:xfrm>
            <a:off x="10257681" y="237297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065" y="2552522"/>
            <a:ext cx="287179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7659" y="33303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Размер формы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07659" y="3825895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Установите произвольный размер главной формы, например, 800x600 пикселей, чтобы получить достаточное игровое </a:t>
            </a:r>
            <a:r>
              <a:rPr lang="en-US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поле</a:t>
            </a:r>
            <a:r>
              <a:rPr lang="en-US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.</a:t>
            </a:r>
            <a:r>
              <a:rPr lang="ru-RU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С помощью настроек главной формы ставим появление в центре экрана и убираем обводку у окна.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13325"/>
            <a:ext cx="112618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Создание спрайтов ракеты и астероидов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91690" y="2674227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Загрузите подготовленные </a:t>
            </a:r>
            <a:r>
              <a:rPr lang="en-US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изображения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ракеты</a:t>
            </a:r>
            <a:r>
              <a:rPr lang="ru-RU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заднего фона, звезд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 астероидов в ресурсы вашего проекта. Разместите ракету внизу по центру, а астероиды будут появляться сверху с случайными координатами по оси X.</a:t>
            </a:r>
            <a:endParaRPr lang="en-US" dirty="0"/>
          </a:p>
        </p:txBody>
      </p:sp>
      <p:pic>
        <p:nvPicPr>
          <p:cNvPr id="6" name="Рисунок 5" descr="Изображение выглядит как пространство, созвездие, Вселенная, астроном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8D8267B-24EB-5CFE-7D12-9B7E9E1A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98321"/>
            <a:ext cx="8340556" cy="6431280"/>
          </a:xfrm>
          <a:prstGeom prst="rect">
            <a:avLst/>
          </a:prstGeom>
        </p:spPr>
      </p:pic>
      <p:pic>
        <p:nvPicPr>
          <p:cNvPr id="8" name="Рисунок 7" descr="Изображение выглядит как мультфильм, круг, искусство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E761FF-CBD0-A969-0696-B7A7EE11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41" y="3477663"/>
            <a:ext cx="1846451" cy="272706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Графика, графическая встав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1042BC-F297-6DA7-D1E2-75632EC01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367" y="5703445"/>
            <a:ext cx="1354434" cy="248657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звезда, астрономия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372DDE-B56D-7B9A-4837-70B5B41E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941" y="7152565"/>
            <a:ext cx="693939" cy="66144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ультфильм, круг, искусство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EC4B126-62EF-F3B0-67B7-92BDA668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802" y="2526155"/>
            <a:ext cx="1922992" cy="284011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ультфильм, круг, искусство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AAC6A87-F469-3512-6106-48A1E0149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1091" y="5056974"/>
            <a:ext cx="1922992" cy="284011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звезда, астрономия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60F406-728C-744F-1993-F3A7CCF3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749" y="2884150"/>
            <a:ext cx="653971" cy="62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4FADF257-2905-4887-C5D6-0EF61589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15" y="0"/>
            <a:ext cx="17288453" cy="1152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/>
          <p:cNvSpPr/>
          <p:nvPr/>
        </p:nvSpPr>
        <p:spPr>
          <a:xfrm>
            <a:off x="837724" y="3008709"/>
            <a:ext cx="120916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Добавление заднего фона и спрайта игрока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07169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Используйте компонент PictureBox для легкой интеграции изображений в форму. Разместите фоновое изображение для создания космической атмосферы, а затем добавьте спрайт ракеты, который будет представлять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игрока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960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1825109"/>
            <a:ext cx="58939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Создание эффекта движения заднего фона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18862" y="2535912"/>
            <a:ext cx="4517708" cy="1710928"/>
          </a:xfrm>
          <a:prstGeom prst="roundRect">
            <a:avLst>
              <a:gd name="adj" fmla="val 4276"/>
            </a:avLst>
          </a:prstGeom>
          <a:solidFill>
            <a:srgbClr val="FAF5EB"/>
          </a:solidFill>
          <a:ln/>
        </p:spPr>
      </p:sp>
      <p:sp>
        <p:nvSpPr>
          <p:cNvPr id="5" name="Shape 2"/>
          <p:cNvSpPr/>
          <p:nvPr/>
        </p:nvSpPr>
        <p:spPr>
          <a:xfrm>
            <a:off x="418862" y="2520672"/>
            <a:ext cx="4517708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Shape 3"/>
          <p:cNvSpPr/>
          <p:nvPr/>
        </p:nvSpPr>
        <p:spPr>
          <a:xfrm>
            <a:off x="2498229" y="2356485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861" y="2446258"/>
            <a:ext cx="143589" cy="1794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3760" y="2835116"/>
            <a:ext cx="1505069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Использование Timer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553760" y="3082885"/>
            <a:ext cx="424791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Добавьте компонент </a:t>
            </a:r>
            <a:r>
              <a:rPr lang="en-US" sz="1200" b="1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Timer</a:t>
            </a:r>
            <a:r>
              <a:rPr lang="en-US" sz="1200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форму. Установите интервал (например, 20-30 мс) для обеспечения плавной прокрутки фона.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056227" y="2535912"/>
            <a:ext cx="4517827" cy="1710928"/>
          </a:xfrm>
          <a:prstGeom prst="roundRect">
            <a:avLst>
              <a:gd name="adj" fmla="val 4276"/>
            </a:avLst>
          </a:prstGeom>
          <a:solidFill>
            <a:srgbClr val="FAF5EB"/>
          </a:solidFill>
          <a:ln/>
        </p:spPr>
      </p:sp>
      <p:sp>
        <p:nvSpPr>
          <p:cNvPr id="11" name="Shape 7"/>
          <p:cNvSpPr/>
          <p:nvPr/>
        </p:nvSpPr>
        <p:spPr>
          <a:xfrm>
            <a:off x="5056227" y="2520672"/>
            <a:ext cx="4517827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2" name="Shape 8"/>
          <p:cNvSpPr/>
          <p:nvPr/>
        </p:nvSpPr>
        <p:spPr>
          <a:xfrm>
            <a:off x="7135594" y="2356485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227" y="2446258"/>
            <a:ext cx="143589" cy="1794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91125" y="2835116"/>
            <a:ext cx="187547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Два фоновых изображения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5191125" y="3082885"/>
            <a:ext cx="4248031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Разместите два идентичных </a:t>
            </a:r>
            <a:r>
              <a:rPr lang="en-US" sz="12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PictureBox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с задним фоном. Одну — в видимой части формы, другую — прямо над ней, за пределами экрана.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9693712" y="2535912"/>
            <a:ext cx="4517827" cy="1710928"/>
          </a:xfrm>
          <a:prstGeom prst="roundRect">
            <a:avLst>
              <a:gd name="adj" fmla="val 4276"/>
            </a:avLst>
          </a:prstGeom>
          <a:solidFill>
            <a:srgbClr val="FAF5EB"/>
          </a:solidFill>
          <a:ln/>
        </p:spPr>
      </p:sp>
      <p:sp>
        <p:nvSpPr>
          <p:cNvPr id="17" name="Shape 12"/>
          <p:cNvSpPr/>
          <p:nvPr/>
        </p:nvSpPr>
        <p:spPr>
          <a:xfrm>
            <a:off x="9693712" y="2520672"/>
            <a:ext cx="4517827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Shape 13"/>
          <p:cNvSpPr/>
          <p:nvPr/>
        </p:nvSpPr>
        <p:spPr>
          <a:xfrm>
            <a:off x="11773079" y="2356485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0711" y="2446258"/>
            <a:ext cx="143589" cy="1794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28609" y="2835116"/>
            <a:ext cx="150137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Логика зацикливания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9828609" y="3082885"/>
            <a:ext cx="4248031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обработчике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события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Tick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таймера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уменьшайте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координату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Y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обеих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изображений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.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Когда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верхнее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изображение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полностью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уходит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за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пределы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видимости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мгновенно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перемещайте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его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на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позицию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над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вторым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создавая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иллюзию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бесконечного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движения</a:t>
            </a:r>
            <a:r>
              <a:rPr lang="en-US" sz="12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9828609" y="4333637"/>
            <a:ext cx="424803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3" name="Shape 17"/>
          <p:cNvSpPr/>
          <p:nvPr/>
        </p:nvSpPr>
        <p:spPr>
          <a:xfrm>
            <a:off x="418862" y="4959072"/>
            <a:ext cx="13792676" cy="2891433"/>
          </a:xfrm>
          <a:prstGeom prst="roundRect">
            <a:avLst>
              <a:gd name="adj" fmla="val 2062"/>
            </a:avLst>
          </a:prstGeom>
          <a:solidFill>
            <a:srgbClr val="FAF5EB"/>
          </a:solidFill>
          <a:ln/>
        </p:spPr>
      </p:sp>
      <p:sp>
        <p:nvSpPr>
          <p:cNvPr id="24" name="Shape 18"/>
          <p:cNvSpPr/>
          <p:nvPr/>
        </p:nvSpPr>
        <p:spPr>
          <a:xfrm>
            <a:off x="418863" y="4614267"/>
            <a:ext cx="13792676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5" name="Shape 19"/>
          <p:cNvSpPr/>
          <p:nvPr/>
        </p:nvSpPr>
        <p:spPr>
          <a:xfrm>
            <a:off x="7135714" y="4450080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347" y="4539853"/>
            <a:ext cx="143589" cy="17942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53761" y="4928711"/>
            <a:ext cx="281451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Код для эффекта движения заднего фона</a:t>
            </a:r>
            <a:endParaRPr lang="en-US" sz="1400" dirty="0"/>
          </a:p>
        </p:txBody>
      </p:sp>
      <p:sp>
        <p:nvSpPr>
          <p:cNvPr id="28" name="Shape 21"/>
          <p:cNvSpPr/>
          <p:nvPr/>
        </p:nvSpPr>
        <p:spPr>
          <a:xfrm>
            <a:off x="553761" y="5239226"/>
            <a:ext cx="13522881" cy="2476738"/>
          </a:xfrm>
          <a:prstGeom prst="roundRect">
            <a:avLst>
              <a:gd name="adj" fmla="val 2030"/>
            </a:avLst>
          </a:prstGeom>
          <a:solidFill>
            <a:srgbClr val="EDE8DE"/>
          </a:solidFill>
          <a:ln/>
        </p:spPr>
      </p:sp>
      <p:sp>
        <p:nvSpPr>
          <p:cNvPr id="29" name="Shape 22"/>
          <p:cNvSpPr/>
          <p:nvPr/>
        </p:nvSpPr>
        <p:spPr>
          <a:xfrm>
            <a:off x="547808" y="5239226"/>
            <a:ext cx="13534787" cy="2476738"/>
          </a:xfrm>
          <a:prstGeom prst="roundRect">
            <a:avLst>
              <a:gd name="adj" fmla="val 725"/>
            </a:avLst>
          </a:prstGeom>
          <a:solidFill>
            <a:srgbClr val="EDE8DE"/>
          </a:solidFill>
          <a:ln/>
        </p:spPr>
        <p:txBody>
          <a:bodyPr/>
          <a:lstStyle/>
          <a:p>
            <a:r>
              <a:rPr lang="en-US" sz="1400" dirty="0"/>
              <a:t>int speed = 5; // </a:t>
            </a:r>
            <a:r>
              <a:rPr lang="ru-RU" sz="1400" dirty="0"/>
              <a:t>переменная - скорость</a:t>
            </a:r>
          </a:p>
          <a:p>
            <a:r>
              <a:rPr lang="en-US" sz="1400" dirty="0"/>
              <a:t>bg1.Top += speed; // </a:t>
            </a:r>
            <a:r>
              <a:rPr lang="ru-RU" sz="1400" dirty="0"/>
              <a:t>обращаемся к свойству </a:t>
            </a:r>
            <a:r>
              <a:rPr lang="en-US" sz="1400" dirty="0"/>
              <a:t>Top (</a:t>
            </a:r>
            <a:r>
              <a:rPr lang="ru-RU" sz="1400" dirty="0"/>
              <a:t>смещение верхней границы)</a:t>
            </a:r>
          </a:p>
          <a:p>
            <a:r>
              <a:rPr lang="en-US" sz="1400" dirty="0"/>
              <a:t>bg2.Top += speed; // </a:t>
            </a:r>
            <a:r>
              <a:rPr lang="ru-RU" sz="1400" dirty="0"/>
              <a:t>второй фон</a:t>
            </a:r>
          </a:p>
          <a:p>
            <a:endParaRPr lang="ru-RU" sz="1400" dirty="0"/>
          </a:p>
          <a:p>
            <a:r>
              <a:rPr lang="en-US" sz="1400" dirty="0"/>
              <a:t>if (bg1.Top &gt;= 640) // </a:t>
            </a:r>
            <a:r>
              <a:rPr lang="ru-RU" sz="1400" dirty="0"/>
              <a:t>если отступ &gt;= 640, то возвращаем картинку к начальным координатам</a:t>
            </a:r>
          </a:p>
          <a:p>
            <a:r>
              <a:rPr lang="ru-RU" sz="1400" dirty="0"/>
              <a:t>{</a:t>
            </a:r>
          </a:p>
          <a:p>
            <a:r>
              <a:rPr lang="ru-RU" sz="1400" dirty="0"/>
              <a:t>  		</a:t>
            </a:r>
            <a:r>
              <a:rPr lang="en-US" sz="1400" dirty="0"/>
              <a:t>bg1.Top = 0;</a:t>
            </a:r>
          </a:p>
          <a:p>
            <a:r>
              <a:rPr lang="en-US" sz="1400" dirty="0"/>
              <a:t>bg2.Top = -640; // </a:t>
            </a:r>
            <a:r>
              <a:rPr lang="ru-RU" sz="1400" dirty="0"/>
              <a:t>второй фон</a:t>
            </a:r>
          </a:p>
          <a:p>
            <a:r>
              <a:rPr lang="ru-RU" sz="1400" dirty="0"/>
              <a:t>}</a:t>
            </a:r>
          </a:p>
        </p:txBody>
      </p:sp>
      <p:sp>
        <p:nvSpPr>
          <p:cNvPr id="30" name="Text 23"/>
          <p:cNvSpPr/>
          <p:nvPr/>
        </p:nvSpPr>
        <p:spPr>
          <a:xfrm>
            <a:off x="667465" y="5328880"/>
            <a:ext cx="13295471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553761" y="7850505"/>
            <a:ext cx="1352288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198" y="495419"/>
            <a:ext cx="7147798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Управление ракетой с клавиатуры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8" y="1384935"/>
            <a:ext cx="900232" cy="10802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0452" y="1564957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Обработка событий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710452" y="1937623"/>
            <a:ext cx="1228975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Используйте события KeyDown формы для отслеживания нажатий и отпусканий клавиш (стрелки или WASD).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8" y="2465189"/>
            <a:ext cx="900232" cy="10802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0452" y="2645212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Границы окна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710452" y="3017877"/>
            <a:ext cx="1228975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Ограничьте перемещение ракеты, чтобы она не выходила за пределы игрового поля.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8" y="3545443"/>
            <a:ext cx="900232" cy="41887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10452" y="3725466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Код движения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710452" y="4098130"/>
            <a:ext cx="12289750" cy="3399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int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speedRocket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= 15; // </a:t>
            </a:r>
            <a:r>
              <a:rPr lang="ru-RU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скорость передвижения ракеты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if ((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e.KeyCode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==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Keys.Left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||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e.KeyCode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==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Keys.A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) &amp;&amp;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rocket.Left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&gt; 10) // </a:t>
            </a:r>
            <a:r>
              <a:rPr lang="ru-RU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передвижение на стрелочку или букву, и граница движения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rocket.Left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-=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speedRocket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else if ((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e.KeyCode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==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Keys.Right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||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e.KeyCode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==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Keys.D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) &amp;&amp;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rocket.Right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&lt; 850) // </a:t>
            </a:r>
            <a:r>
              <a:rPr lang="ru-RU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аналогично движению в лево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rocket.Left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+= </a:t>
            </a:r>
            <a:r>
              <a:rPr lang="en-US" sz="1400" dirty="0" err="1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speedRocket</a:t>
            </a:r>
            <a:r>
              <a:rPr lang="en-US" sz="14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8862" y="1825109"/>
            <a:ext cx="40832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Логика движения астероидов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18862" y="2535912"/>
            <a:ext cx="6836450" cy="1064776"/>
          </a:xfrm>
          <a:prstGeom prst="roundRect">
            <a:avLst>
              <a:gd name="adj" fmla="val 6870"/>
            </a:avLst>
          </a:prstGeom>
          <a:solidFill>
            <a:srgbClr val="FAF5EB"/>
          </a:solidFill>
          <a:ln/>
        </p:spPr>
      </p:sp>
      <p:sp>
        <p:nvSpPr>
          <p:cNvPr id="5" name="Shape 2"/>
          <p:cNvSpPr/>
          <p:nvPr/>
        </p:nvSpPr>
        <p:spPr>
          <a:xfrm>
            <a:off x="418862" y="2520672"/>
            <a:ext cx="6836450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2356485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7" name="Text 4"/>
          <p:cNvSpPr/>
          <p:nvPr/>
        </p:nvSpPr>
        <p:spPr>
          <a:xfrm>
            <a:off x="3765173" y="2446258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53760" y="2835116"/>
            <a:ext cx="194512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Инициализация астероидов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53760" y="3082885"/>
            <a:ext cx="6566654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Создайте несколько объектов PictureBox для астероидов. Задайте им спрайты астероидов и разместите их изначально за пределами видимой части игрового поля, чтобы они появлялись сверху.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74969" y="2535912"/>
            <a:ext cx="6836569" cy="1064776"/>
          </a:xfrm>
          <a:prstGeom prst="roundRect">
            <a:avLst>
              <a:gd name="adj" fmla="val 6870"/>
            </a:avLst>
          </a:prstGeom>
          <a:solidFill>
            <a:srgbClr val="FAF5EB"/>
          </a:solidFill>
          <a:ln/>
        </p:spPr>
      </p:sp>
      <p:sp>
        <p:nvSpPr>
          <p:cNvPr id="11" name="Shape 8"/>
          <p:cNvSpPr/>
          <p:nvPr/>
        </p:nvSpPr>
        <p:spPr>
          <a:xfrm>
            <a:off x="7374969" y="2520672"/>
            <a:ext cx="6836569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2" name="Shape 9"/>
          <p:cNvSpPr/>
          <p:nvPr/>
        </p:nvSpPr>
        <p:spPr>
          <a:xfrm>
            <a:off x="10613767" y="2356485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13" name="Text 10"/>
          <p:cNvSpPr/>
          <p:nvPr/>
        </p:nvSpPr>
        <p:spPr>
          <a:xfrm>
            <a:off x="10721400" y="2446258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509867" y="2835116"/>
            <a:ext cx="1477685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Движение и скорость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09867" y="3082885"/>
            <a:ext cx="656677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Внутри обработчика события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Tick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таймера, который управляет движением игры, увеличивайте координату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Top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каждого астероида на заданную скорость. Это заставит их двигаться вниз.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18862" y="3899773"/>
            <a:ext cx="6836450" cy="3979307"/>
          </a:xfrm>
          <a:prstGeom prst="roundRect">
            <a:avLst>
              <a:gd name="adj" fmla="val 1281"/>
            </a:avLst>
          </a:prstGeom>
          <a:solidFill>
            <a:srgbClr val="FAF5EB"/>
          </a:solidFill>
          <a:ln/>
        </p:spPr>
      </p:sp>
      <p:sp>
        <p:nvSpPr>
          <p:cNvPr id="17" name="Shape 14"/>
          <p:cNvSpPr/>
          <p:nvPr/>
        </p:nvSpPr>
        <p:spPr>
          <a:xfrm>
            <a:off x="418862" y="4277439"/>
            <a:ext cx="6836450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540" y="4113252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3765173" y="4203025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53760" y="4591883"/>
            <a:ext cx="1555909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Рандомное появление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553760" y="4839652"/>
            <a:ext cx="656665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Когда астероид полностью выходит за нижнюю границу экрана, сбросьте его координату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Top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на отрицательное значение (например, -200) и задайте новую случайную координату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Left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, чтобы он появлялся сверху в новом месте.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10721400" y="3810119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7509867" y="419897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7623572" y="4599146"/>
            <a:ext cx="6339364" cy="478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050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E31DA9A-AD3B-0D4E-CE78-9B8A51576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5"/>
          <a:stretch/>
        </p:blipFill>
        <p:spPr bwMode="auto">
          <a:xfrm>
            <a:off x="0" y="-1315164"/>
            <a:ext cx="14630400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220" y="600789"/>
            <a:ext cx="129343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Код для появления и движения астероидов</a:t>
            </a:r>
            <a:endParaRPr lang="en-US" sz="44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08A56FA-397D-AD8A-B6A9-B7D95334B47A}"/>
              </a:ext>
            </a:extLst>
          </p:cNvPr>
          <p:cNvSpPr/>
          <p:nvPr/>
        </p:nvSpPr>
        <p:spPr>
          <a:xfrm>
            <a:off x="8992671" y="1251267"/>
            <a:ext cx="129343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Обработка</a:t>
            </a:r>
            <a:r>
              <a:rPr lang="en-US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столкновений ракеты и астероидов</a:t>
            </a:r>
            <a:endParaRPr lang="en-US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34B68F87-B8D3-3EB9-F86A-C40A33C20A2B}"/>
              </a:ext>
            </a:extLst>
          </p:cNvPr>
          <p:cNvSpPr/>
          <p:nvPr/>
        </p:nvSpPr>
        <p:spPr>
          <a:xfrm>
            <a:off x="8863609" y="2230506"/>
            <a:ext cx="5366147" cy="3073014"/>
          </a:xfrm>
          <a:prstGeom prst="roundRect">
            <a:avLst>
              <a:gd name="adj" fmla="val 5317"/>
            </a:avLst>
          </a:prstGeom>
          <a:solidFill>
            <a:srgbClr val="EDE8DE"/>
          </a:solidFill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(</a:t>
            </a:r>
            <a:r>
              <a:rPr lang="en-US" dirty="0" err="1"/>
              <a:t>rocket.Bounds.IntersectsWith</a:t>
            </a:r>
            <a:r>
              <a:rPr lang="en-US" dirty="0"/>
              <a:t>(asteroid1.Bounds)</a:t>
            </a:r>
          </a:p>
          <a:p>
            <a:pPr>
              <a:lnSpc>
                <a:spcPct val="150000"/>
              </a:lnSpc>
            </a:pPr>
            <a:r>
              <a:rPr lang="en-US" dirty="0"/>
              <a:t>|| </a:t>
            </a:r>
            <a:r>
              <a:rPr lang="en-US" dirty="0" err="1"/>
              <a:t>rocket.Bounds.IntersectsWith</a:t>
            </a:r>
            <a:r>
              <a:rPr lang="en-US" dirty="0"/>
              <a:t>(asteroid2.Bounds)</a:t>
            </a:r>
          </a:p>
          <a:p>
            <a:pPr>
              <a:lnSpc>
                <a:spcPct val="150000"/>
              </a:lnSpc>
            </a:pPr>
            <a:r>
              <a:rPr lang="en-US" dirty="0"/>
              <a:t>|| </a:t>
            </a:r>
            <a:r>
              <a:rPr lang="en-US" dirty="0" err="1"/>
              <a:t>rocket.Bounds.IntersectsWith</a:t>
            </a:r>
            <a:r>
              <a:rPr lang="en-US" dirty="0"/>
              <a:t>(asteroid3.Bounds))</a:t>
            </a:r>
          </a:p>
          <a:p>
            <a:pPr>
              <a:lnSpc>
                <a:spcPct val="150000"/>
              </a:lnSpc>
            </a:pPr>
            <a:r>
              <a:rPr lang="en-US" dirty="0"/>
              <a:t>{</a:t>
            </a:r>
          </a:p>
          <a:p>
            <a:pPr>
              <a:lnSpc>
                <a:spcPct val="150000"/>
              </a:lnSpc>
            </a:pPr>
            <a:r>
              <a:rPr lang="en-US" dirty="0"/>
              <a:t>    timer1.Enabled = false; // </a:t>
            </a:r>
            <a:r>
              <a:rPr lang="ru-RU" dirty="0"/>
              <a:t>отключаем таймер, весь код </a:t>
            </a:r>
            <a:r>
              <a:rPr lang="en-US" dirty="0"/>
              <a:t>Timer </a:t>
            </a:r>
            <a:r>
              <a:rPr lang="ru-RU" dirty="0"/>
              <a:t>больше не будет работать</a:t>
            </a:r>
          </a:p>
          <a:p>
            <a:pPr>
              <a:lnSpc>
                <a:spcPct val="150000"/>
              </a:lnSpc>
            </a:pPr>
            <a:r>
              <a:rPr lang="ru-RU" dirty="0"/>
              <a:t>}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5FE7724D-DF81-5D44-89AC-BB501AD3C7B6}"/>
              </a:ext>
            </a:extLst>
          </p:cNvPr>
          <p:cNvSpPr/>
          <p:nvPr/>
        </p:nvSpPr>
        <p:spPr>
          <a:xfrm>
            <a:off x="9058513" y="2325220"/>
            <a:ext cx="513873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6130FBCF-1708-351E-2D59-A8FCEF08607F}"/>
              </a:ext>
            </a:extLst>
          </p:cNvPr>
          <p:cNvSpPr/>
          <p:nvPr/>
        </p:nvSpPr>
        <p:spPr>
          <a:xfrm>
            <a:off x="837724" y="1462744"/>
            <a:ext cx="7513796" cy="6568736"/>
          </a:xfrm>
          <a:prstGeom prst="roundRect">
            <a:avLst>
              <a:gd name="adj" fmla="val 5317"/>
            </a:avLst>
          </a:prstGeom>
          <a:solidFill>
            <a:srgbClr val="EDE8DE"/>
          </a:solidFill>
          <a:ln/>
        </p:spPr>
        <p:txBody>
          <a:bodyPr/>
          <a:lstStyle/>
          <a:p>
            <a:r>
              <a:rPr lang="en-US" sz="1600" dirty="0"/>
              <a:t>int </a:t>
            </a:r>
            <a:r>
              <a:rPr lang="en-US" sz="1600" dirty="0" err="1"/>
              <a:t>speedAsteroid</a:t>
            </a:r>
            <a:r>
              <a:rPr lang="en-US" sz="1600" dirty="0"/>
              <a:t> = 7; // </a:t>
            </a:r>
            <a:r>
              <a:rPr lang="ru-RU" sz="1600" dirty="0"/>
              <a:t>скорость астероида</a:t>
            </a:r>
          </a:p>
          <a:p>
            <a:r>
              <a:rPr lang="en-US" sz="1600" dirty="0"/>
              <a:t>asteroid1.Top += </a:t>
            </a:r>
            <a:r>
              <a:rPr lang="en-US" sz="1600" dirty="0" err="1"/>
              <a:t>speedAsteroid</a:t>
            </a:r>
            <a:r>
              <a:rPr lang="en-US" sz="1600" dirty="0"/>
              <a:t>; // </a:t>
            </a:r>
            <a:r>
              <a:rPr lang="ru-RU" sz="1600" dirty="0"/>
              <a:t>обращаемся к свойству </a:t>
            </a:r>
            <a:r>
              <a:rPr lang="en-US" sz="1600" dirty="0"/>
              <a:t>Top (</a:t>
            </a:r>
            <a:r>
              <a:rPr lang="ru-RU" sz="1600" dirty="0"/>
              <a:t>смещение верхней границы)</a:t>
            </a:r>
          </a:p>
          <a:p>
            <a:endParaRPr lang="ru-RU" sz="1600" dirty="0"/>
          </a:p>
          <a:p>
            <a:r>
              <a:rPr lang="en-US" sz="1600" dirty="0"/>
              <a:t>asteroid2.Top += </a:t>
            </a:r>
            <a:r>
              <a:rPr lang="en-US" sz="1600" dirty="0" err="1"/>
              <a:t>speedAsteroid</a:t>
            </a:r>
            <a:r>
              <a:rPr lang="en-US" sz="1600" dirty="0"/>
              <a:t>;</a:t>
            </a:r>
          </a:p>
          <a:p>
            <a:r>
              <a:rPr lang="en-US" sz="1600" dirty="0"/>
              <a:t>asteroid3.Top += </a:t>
            </a:r>
            <a:r>
              <a:rPr lang="en-US" sz="1600" dirty="0" err="1"/>
              <a:t>speedAsteroid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if (asteroid1.Top &gt;= 640) // </a:t>
            </a:r>
            <a:r>
              <a:rPr lang="ru-RU" sz="1600" dirty="0"/>
              <a:t>условие появления астероидов</a:t>
            </a:r>
          </a:p>
          <a:p>
            <a:r>
              <a:rPr lang="ru-RU" sz="1600" dirty="0"/>
              <a:t> {</a:t>
            </a:r>
          </a:p>
          <a:p>
            <a:r>
              <a:rPr lang="ru-RU" sz="1600" dirty="0"/>
              <a:t>     </a:t>
            </a:r>
            <a:r>
              <a:rPr lang="en-US" sz="1600" dirty="0"/>
              <a:t>asteroid1.Top = -200;</a:t>
            </a:r>
          </a:p>
          <a:p>
            <a:r>
              <a:rPr lang="en-US" sz="1600" dirty="0"/>
              <a:t>     Random rand = new Random(); // </a:t>
            </a:r>
            <a:r>
              <a:rPr lang="ru-RU" sz="1600" dirty="0" err="1"/>
              <a:t>рандомное</a:t>
            </a:r>
            <a:r>
              <a:rPr lang="ru-RU" sz="1600" dirty="0"/>
              <a:t> число</a:t>
            </a:r>
          </a:p>
          <a:p>
            <a:r>
              <a:rPr lang="ru-RU" sz="1600" dirty="0"/>
              <a:t>     </a:t>
            </a:r>
            <a:r>
              <a:rPr lang="en-US" sz="1600" dirty="0"/>
              <a:t>asteroid1.Left = </a:t>
            </a:r>
            <a:r>
              <a:rPr lang="en-US" sz="1600" dirty="0" err="1"/>
              <a:t>rand.Next</a:t>
            </a:r>
            <a:r>
              <a:rPr lang="en-US" sz="1600" dirty="0"/>
              <a:t>(10, 150); // </a:t>
            </a:r>
            <a:r>
              <a:rPr lang="ru-RU" sz="1600" dirty="0"/>
              <a:t>из диапазона</a:t>
            </a:r>
          </a:p>
          <a:p>
            <a:r>
              <a:rPr lang="ru-RU" sz="1600" dirty="0"/>
              <a:t> }</a:t>
            </a:r>
          </a:p>
          <a:p>
            <a:endParaRPr lang="ru-RU" sz="1600" dirty="0"/>
          </a:p>
          <a:p>
            <a:r>
              <a:rPr lang="ru-RU" sz="1600" dirty="0"/>
              <a:t> </a:t>
            </a:r>
            <a:r>
              <a:rPr lang="en-US" sz="1600" dirty="0"/>
              <a:t>if (asteroid2.Top &gt;= 640)</a:t>
            </a:r>
          </a:p>
          <a:p>
            <a:r>
              <a:rPr lang="en-US" sz="1600" dirty="0"/>
              <a:t> {</a:t>
            </a:r>
          </a:p>
          <a:p>
            <a:r>
              <a:rPr lang="en-US" sz="1600" dirty="0"/>
              <a:t>     asteroid2.Top = -250;</a:t>
            </a:r>
          </a:p>
          <a:p>
            <a:r>
              <a:rPr lang="en-US" sz="1600" dirty="0"/>
              <a:t>     Random rand = new Random();</a:t>
            </a:r>
          </a:p>
          <a:p>
            <a:r>
              <a:rPr lang="en-US" sz="1600" dirty="0"/>
              <a:t>     asteroid2.Left = </a:t>
            </a:r>
            <a:r>
              <a:rPr lang="en-US" sz="1600" dirty="0" err="1"/>
              <a:t>rand.Next</a:t>
            </a:r>
            <a:r>
              <a:rPr lang="en-US" sz="1600" dirty="0"/>
              <a:t>(280, 430);</a:t>
            </a:r>
          </a:p>
          <a:p>
            <a:r>
              <a:rPr lang="en-US" sz="1600" dirty="0"/>
              <a:t> }</a:t>
            </a:r>
          </a:p>
          <a:p>
            <a:r>
              <a:rPr lang="en-US" sz="1600" dirty="0"/>
              <a:t> if (asteroid3.Top &gt;= 640)</a:t>
            </a:r>
          </a:p>
          <a:p>
            <a:r>
              <a:rPr lang="en-US" sz="1600" dirty="0"/>
              <a:t> {</a:t>
            </a:r>
          </a:p>
          <a:p>
            <a:r>
              <a:rPr lang="en-US" sz="1600" dirty="0"/>
              <a:t>     asteroid3.Top = -400;</a:t>
            </a:r>
          </a:p>
          <a:p>
            <a:r>
              <a:rPr lang="en-US" sz="1600" dirty="0"/>
              <a:t>     Random rand = new Random();</a:t>
            </a:r>
          </a:p>
          <a:p>
            <a:r>
              <a:rPr lang="en-US" sz="1600" dirty="0"/>
              <a:t>     asteroid3.Left = </a:t>
            </a:r>
            <a:r>
              <a:rPr lang="en-US" sz="1600" dirty="0" err="1"/>
              <a:t>rand.Next</a:t>
            </a:r>
            <a:r>
              <a:rPr lang="en-US" sz="1600" dirty="0"/>
              <a:t>(560, 720);</a:t>
            </a:r>
          </a:p>
          <a:p>
            <a:r>
              <a:rPr lang="en-US" sz="1600" dirty="0"/>
              <a:t> }</a:t>
            </a: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4AE2B1F1-E513-C1D5-4DA1-EAF6939CE82F}"/>
              </a:ext>
            </a:extLst>
          </p:cNvPr>
          <p:cNvSpPr/>
          <p:nvPr/>
        </p:nvSpPr>
        <p:spPr>
          <a:xfrm>
            <a:off x="1185029" y="2049998"/>
            <a:ext cx="125001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585668"/>
            <a:ext cx="42079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Добавление меню проигрыша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18862" y="117693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создания полноценной игры необходимо реализовать механизм завершения и перезапуска. Добавим элементы пользовательского интерфейса для отображения сообщения о проигрыше и кнопки перезапуска игры</a:t>
            </a: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18862" y="1682353"/>
            <a:ext cx="4517708" cy="1447681"/>
          </a:xfrm>
          <a:prstGeom prst="roundRect">
            <a:avLst>
              <a:gd name="adj" fmla="val 5053"/>
            </a:avLst>
          </a:prstGeom>
          <a:solidFill>
            <a:srgbClr val="FAF5EB"/>
          </a:solidFill>
          <a:ln/>
        </p:spPr>
      </p:sp>
      <p:sp>
        <p:nvSpPr>
          <p:cNvPr id="5" name="Shape 3"/>
          <p:cNvSpPr/>
          <p:nvPr/>
        </p:nvSpPr>
        <p:spPr>
          <a:xfrm>
            <a:off x="418862" y="1667113"/>
            <a:ext cx="4517708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Shape 4"/>
          <p:cNvSpPr/>
          <p:nvPr/>
        </p:nvSpPr>
        <p:spPr>
          <a:xfrm>
            <a:off x="2498229" y="1502926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7" name="Text 5"/>
          <p:cNvSpPr/>
          <p:nvPr/>
        </p:nvSpPr>
        <p:spPr>
          <a:xfrm>
            <a:off x="2605861" y="1592699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53760" y="1981557"/>
            <a:ext cx="160758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Добавление элементов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53760" y="2229326"/>
            <a:ext cx="4247912" cy="807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Создайте на форме два новых элемента: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Label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для сообщения "Игра окончена" и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Button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для перезапуска. Установите их положение и размеры так, чтобы они были хорошо видны в центре экрана.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056227" y="1682353"/>
            <a:ext cx="4517827" cy="1447681"/>
          </a:xfrm>
          <a:prstGeom prst="roundRect">
            <a:avLst>
              <a:gd name="adj" fmla="val 5053"/>
            </a:avLst>
          </a:prstGeom>
          <a:solidFill>
            <a:srgbClr val="FAF5EB"/>
          </a:solidFill>
          <a:ln/>
        </p:spPr>
      </p:sp>
      <p:sp>
        <p:nvSpPr>
          <p:cNvPr id="11" name="Shape 9"/>
          <p:cNvSpPr/>
          <p:nvPr/>
        </p:nvSpPr>
        <p:spPr>
          <a:xfrm>
            <a:off x="5056227" y="1667113"/>
            <a:ext cx="4517827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2" name="Shape 10"/>
          <p:cNvSpPr/>
          <p:nvPr/>
        </p:nvSpPr>
        <p:spPr>
          <a:xfrm>
            <a:off x="7135594" y="1502926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7243227" y="1592699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91125" y="1981557"/>
            <a:ext cx="150245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Начальное состояние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5191125" y="2229326"/>
            <a:ext cx="4248031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 начале игры или при ее перезапуске эти элементы должны быть скрыты. Установите свойство </a:t>
            </a: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ea typeface="Consolas" pitchFamily="34" charset="-122"/>
                <a:cs typeface="Consolas" pitchFamily="34" charset="-120"/>
              </a:rPr>
              <a:t>Visible = false;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для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Label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и </a:t>
            </a:r>
            <a:r>
              <a:rPr lang="en-US" sz="1100" b="1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Button</a:t>
            </a: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 в методе инициализации формы.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9693712" y="1682353"/>
            <a:ext cx="4517827" cy="1447681"/>
          </a:xfrm>
          <a:prstGeom prst="roundRect">
            <a:avLst>
              <a:gd name="adj" fmla="val 5053"/>
            </a:avLst>
          </a:prstGeom>
          <a:solidFill>
            <a:srgbClr val="FAF5EB"/>
          </a:solidFill>
          <a:ln/>
        </p:spPr>
      </p:sp>
      <p:sp>
        <p:nvSpPr>
          <p:cNvPr id="17" name="Shape 15"/>
          <p:cNvSpPr/>
          <p:nvPr/>
        </p:nvSpPr>
        <p:spPr>
          <a:xfrm>
            <a:off x="9693712" y="1667113"/>
            <a:ext cx="4517827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Shape 16"/>
          <p:cNvSpPr/>
          <p:nvPr/>
        </p:nvSpPr>
        <p:spPr>
          <a:xfrm>
            <a:off x="11773079" y="1502926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19" name="Text 17"/>
          <p:cNvSpPr/>
          <p:nvPr/>
        </p:nvSpPr>
        <p:spPr>
          <a:xfrm>
            <a:off x="11880711" y="1592699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9828609" y="198155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Логика проигрыша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828609" y="2229326"/>
            <a:ext cx="4248031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В обработчике события таймера, где происходит проверка столкновений, добавьте код, который будет выполняться при столкновении ракеты с астероидом. Этот код должен остановить игру, отобразить сообщение о проигрыше и кнопку перезапуска.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418862" y="3429119"/>
            <a:ext cx="13792676" cy="625554"/>
          </a:xfrm>
          <a:prstGeom prst="roundRect">
            <a:avLst>
              <a:gd name="adj" fmla="val 11694"/>
            </a:avLst>
          </a:prstGeom>
          <a:solidFill>
            <a:srgbClr val="FAF5EB"/>
          </a:solidFill>
          <a:ln/>
        </p:spPr>
      </p:sp>
      <p:sp>
        <p:nvSpPr>
          <p:cNvPr id="23" name="Shape 21"/>
          <p:cNvSpPr/>
          <p:nvPr/>
        </p:nvSpPr>
        <p:spPr>
          <a:xfrm>
            <a:off x="418862" y="3413879"/>
            <a:ext cx="13792676" cy="6096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24" name="Shape 22"/>
          <p:cNvSpPr/>
          <p:nvPr/>
        </p:nvSpPr>
        <p:spPr>
          <a:xfrm>
            <a:off x="7135713" y="3249692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3371A5"/>
          </a:solidFill>
          <a:ln/>
        </p:spPr>
      </p:sp>
      <p:sp>
        <p:nvSpPr>
          <p:cNvPr id="25" name="Text 23"/>
          <p:cNvSpPr/>
          <p:nvPr/>
        </p:nvSpPr>
        <p:spPr>
          <a:xfrm>
            <a:off x="7243346" y="3339465"/>
            <a:ext cx="143589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53760" y="3728323"/>
            <a:ext cx="1352288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Добавьте переменную lose с типом bool.  И установите lose = true; // Устанавливаем флаг проигрыша и lose = false; // Устанавливаем флаг выигрыша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418862" y="4189214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Пример реализации логики проигрыша: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418862" y="4649748"/>
            <a:ext cx="6750368" cy="2859643"/>
          </a:xfrm>
          <a:prstGeom prst="roundRect">
            <a:avLst>
              <a:gd name="adj" fmla="val 1758"/>
            </a:avLst>
          </a:prstGeom>
          <a:solidFill>
            <a:srgbClr val="EDE8DE"/>
          </a:solidFill>
          <a:ln/>
        </p:spPr>
      </p:sp>
      <p:sp>
        <p:nvSpPr>
          <p:cNvPr id="29" name="Shape 27"/>
          <p:cNvSpPr/>
          <p:nvPr/>
        </p:nvSpPr>
        <p:spPr>
          <a:xfrm>
            <a:off x="412909" y="4649748"/>
            <a:ext cx="6762274" cy="2859643"/>
          </a:xfrm>
          <a:prstGeom prst="roundRect">
            <a:avLst>
              <a:gd name="adj" fmla="val 628"/>
            </a:avLst>
          </a:prstGeom>
          <a:solidFill>
            <a:srgbClr val="EDE8DE"/>
          </a:solidFill>
          <a:ln/>
        </p:spPr>
      </p:sp>
      <p:sp>
        <p:nvSpPr>
          <p:cNvPr id="30" name="Text 28"/>
          <p:cNvSpPr/>
          <p:nvPr/>
        </p:nvSpPr>
        <p:spPr>
          <a:xfrm>
            <a:off x="532567" y="4739402"/>
            <a:ext cx="6522958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Логика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столкновения</a:t>
            </a:r>
            <a:endParaRPr lang="ru-RU" sz="1050" dirty="0">
              <a:solidFill>
                <a:srgbClr val="2B3541"/>
              </a:solidFill>
              <a:highlight>
                <a:srgbClr val="EDE8D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rocket.Bounds.IntersectsWith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(asteroid1.Bounds)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rocket.Bounds.IntersectsWith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(asteroid2.Bounds)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rocket.Bounds.IntersectsWith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(asteroid3.Bounds))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timer1.Enabled = false;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отключаем таймер, весь код 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Timer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больше не будет работать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labelLose.Visible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true;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включили надпись при проигрыше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restart.Visible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true;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включили кнопку при проигрыше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При инициализации или перезапуске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игры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ru-RU" sz="1050" dirty="0">
              <a:solidFill>
                <a:srgbClr val="2B3541"/>
              </a:solidFill>
              <a:highlight>
                <a:srgbClr val="EDE8D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InitializeComponent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labelLose.Visible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false;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отключили надпись при запуске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restart.Visible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false;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отключили кнопку при запуске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ru-RU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KeyPreview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ru-RU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 // свойство для корректной работы кода</a:t>
            </a:r>
          </a:p>
          <a:p>
            <a:pPr marL="0" indent="0" algn="l">
              <a:lnSpc>
                <a:spcPts val="1500"/>
              </a:lnSpc>
              <a:buNone/>
            </a:pPr>
            <a:endParaRPr lang="ru-RU" sz="1050" dirty="0">
              <a:solidFill>
                <a:srgbClr val="2B3541"/>
              </a:solidFill>
              <a:highlight>
                <a:srgbClr val="EDE8D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468791" y="4649748"/>
            <a:ext cx="6750368" cy="2476738"/>
          </a:xfrm>
          <a:prstGeom prst="roundRect">
            <a:avLst>
              <a:gd name="adj" fmla="val 2030"/>
            </a:avLst>
          </a:prstGeom>
          <a:solidFill>
            <a:srgbClr val="EDE8DE"/>
          </a:solidFill>
          <a:ln/>
        </p:spPr>
      </p:sp>
      <p:sp>
        <p:nvSpPr>
          <p:cNvPr id="32" name="Shape 30"/>
          <p:cNvSpPr/>
          <p:nvPr/>
        </p:nvSpPr>
        <p:spPr>
          <a:xfrm>
            <a:off x="7462838" y="4649748"/>
            <a:ext cx="6762274" cy="2476738"/>
          </a:xfrm>
          <a:prstGeom prst="roundRect">
            <a:avLst>
              <a:gd name="adj" fmla="val 725"/>
            </a:avLst>
          </a:prstGeom>
          <a:solidFill>
            <a:srgbClr val="EDE8D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3" name="Text 31"/>
          <p:cNvSpPr/>
          <p:nvPr/>
        </p:nvSpPr>
        <p:spPr>
          <a:xfrm>
            <a:off x="7582495" y="4739402"/>
            <a:ext cx="6522958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void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restart_Click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(object sender,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EventArgs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asteroid1.Top = -200;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обращаемся к каждому астероиду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asteroid2.Top = -250;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asteroid3.Top = -400;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labelLose.Visible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false; // </a:t>
            </a:r>
            <a:r>
              <a:rPr lang="ru-RU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откл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 надпись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restart.Visible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false; // </a:t>
            </a:r>
            <a:r>
              <a:rPr lang="ru-RU" sz="1050" dirty="0" err="1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откл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 кнопку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timer1.Enabled = true; // </a:t>
            </a: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запускаем таймер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ru-RU" sz="10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1714</Words>
  <Application>Microsoft Office PowerPoint</Application>
  <PresentationFormat>Произвольный</PresentationFormat>
  <Paragraphs>177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Funnel Display</vt:lpstr>
      <vt:lpstr>Arial</vt:lpstr>
      <vt:lpstr>Consolas</vt:lpstr>
      <vt:lpstr>Funnel Sans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вова ловцов</dc:creator>
  <cp:lastModifiedBy>вова ловцов</cp:lastModifiedBy>
  <cp:revision>6</cp:revision>
  <dcterms:created xsi:type="dcterms:W3CDTF">2025-07-23T14:10:20Z</dcterms:created>
  <dcterms:modified xsi:type="dcterms:W3CDTF">2025-07-23T21:42:04Z</dcterms:modified>
</cp:coreProperties>
</file>